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73" r:id="rId3"/>
    <p:sldId id="259" r:id="rId4"/>
    <p:sldId id="262" r:id="rId5"/>
    <p:sldId id="261" r:id="rId6"/>
    <p:sldId id="260" r:id="rId7"/>
    <p:sldId id="274" r:id="rId8"/>
    <p:sldId id="271" r:id="rId9"/>
    <p:sldId id="263" r:id="rId10"/>
    <p:sldId id="264" r:id="rId11"/>
    <p:sldId id="266" r:id="rId12"/>
    <p:sldId id="272" r:id="rId13"/>
    <p:sldId id="267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wmersedez" initials="n" lastIdx="1" clrIdx="0">
    <p:extLst>
      <p:ext uri="{19B8F6BF-5375-455C-9EA6-DF929625EA0E}">
        <p15:presenceInfo xmlns:p15="http://schemas.microsoft.com/office/powerpoint/2012/main" userId="newmersed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EA1C0-6CFA-44CF-A81D-3CC8C79A6319}" type="datetimeFigureOut">
              <a:rPr lang="ru-RU" smtClean="0"/>
              <a:t>28.05.2023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1AB95-C52B-4C4C-B3C2-9FA4601046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24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на открытом воздухе, небо, облака">
            <a:extLst>
              <a:ext uri="{FF2B5EF4-FFF2-40B4-BE49-F238E27FC236}">
                <a16:creationId xmlns:a16="http://schemas.microsoft.com/office/drawing/2014/main" id="{6D5C6D59-21E4-A7B7-3B0E-3457E558BE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8"/>
            <a:ext cx="12194523" cy="6858000"/>
          </a:xfrm>
          <a:prstGeom prst="rect">
            <a:avLst/>
          </a:prstGeom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751C7B84-5999-0504-631F-DAC4314923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" y="273721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F1A18F8-93A0-2011-09C0-914B8ECA6E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432" y="169511"/>
            <a:ext cx="756000" cy="756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5F1DD-3253-934D-C31C-AB848FBF4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64FAE1-9C34-80B1-349A-16AF4AC4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0AE9E-7EAA-E19B-1449-CAD642E5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338A3-B5FA-4892-8782-04A8FAC2DE2D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9CA5C7-E0A8-D978-C348-04556224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15095A-9844-D13C-808D-CE4B8DF8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16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090FF-039C-B667-C2D9-965CE468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D7DB03-D7A4-5F64-A77E-A6AEFCA3E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9C5B19-B263-2CBA-FF72-E17088A6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DF212-0581-4804-9196-08E59AD85A60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A1671-6668-C911-E003-441052A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81DEC3-2D76-ED76-CC14-81086C93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2173E8-8F12-1B34-A8FF-06866B9CD9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E24B7C-FCF4-861C-FE27-F41A78A90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82576D-E217-7A78-7D94-052D5158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33102-27BA-4101-BD19-C265B43D1861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05B6A5-A228-0529-4620-E999888D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7FF60-D08C-AC78-BADB-4DA7E6F3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55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2B9CB8-6D19-3AEA-1CF3-4B81C0F3A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Impact" panose="020B0806030902050204" pitchFamily="34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00D62C-984D-0F4D-DEAB-2CF3FE822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F4D9E-BB75-BC74-824E-29DC98C1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DC75-0073-477D-B85F-B87BD2D9AA66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A20BCE-D28D-1DD7-C5E8-C41A4CF9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517AC7-DD1F-0F43-4EF6-526F2CA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61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56F84-824A-FBD9-9C64-3D22056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4AC80-28FC-F758-5D7E-2EC25D68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685893-273D-03C2-D13A-2954ABDC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6988C-DC8F-439B-AB31-15A4297BC55F}" type="datetime1">
              <a:rPr lang="ru-RU" smtClean="0"/>
              <a:t>28.05.2023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8C9142-6079-7C64-4476-57AD7E191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185AD7-245A-F056-6102-F20413E9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26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C5F12-CB87-36C4-4C4A-03A51C25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216A7-D18C-122F-B769-3F585F5CB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D60A8F-08FB-2547-9884-ED546FEBE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702D29-B561-8B0F-F7E3-BA07DA157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422C7-A0AF-4B73-A3E0-92773191928A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4E2FB0-80C8-435C-72ED-FAFB3A93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BC351E-F527-8051-2F11-060401C54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75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BF19F-23EA-C82D-EAD6-E2F8F344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54FC64-EBA9-C75D-C24B-FF92FE2FC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2D1998-5AA5-2509-E83C-FC11F6C99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2B318A-6E8B-2EC3-6915-E9D51422E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F64680F-351F-90E8-95EB-46569216E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11C92B1-B12E-7F66-265B-49BFCED5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5EF7-06F9-47F2-ABB5-15A865F5A607}" type="datetime1">
              <a:rPr lang="ru-RU" smtClean="0"/>
              <a:t>28.05.2023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1031A4-4DA7-EB65-6EA7-92C1FA21C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762D7A3-D027-D612-060D-ACA0287C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5649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9EA5C-3DF8-36A7-E703-E4FFFEA4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BDCB2-79FC-34EF-A915-535B50EA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3A35-A3AC-4FD5-9F62-E2E842F797D6}" type="datetime1">
              <a:rPr lang="ru-RU" smtClean="0"/>
              <a:t>28.05.2023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0BC0D6-FCA4-9CAB-9CBB-F7F6767B2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F7D13D-6456-ABF8-B3A8-3921C601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82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76F736-8228-8360-7960-9C12F86E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FB44B-5874-4EB6-914B-68491120A420}" type="datetime1">
              <a:rPr lang="ru-RU" smtClean="0"/>
              <a:t>28.05.2023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F6EE67-52B4-9358-5E04-0F341C4E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677A64-8ACA-91BC-7D2C-F2995618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042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30B7F-2C37-1D18-709B-529A744D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6B432-BB1E-BB7A-C5DE-9D9E436DE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48938C-4B8C-C3B1-9004-69C7FA5B5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FC399B-C28E-D9E5-6B69-496BA3811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9103B-4E77-49D0-9E40-D0F96ACD7E42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C0009B-7CDD-8E58-D125-AD02AB0D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D335D-91B4-1EE5-A153-66952970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883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41257-E821-2EFE-F4B2-568DBB71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398E54-99A1-16FA-07E2-998E7BA72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5B409-700F-50AB-70F7-1C63300EA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51E04C-9663-2652-594F-5EF0FD52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4974-916B-4771-921F-D6B7309972A3}" type="datetime1">
              <a:rPr lang="ru-RU" smtClean="0"/>
              <a:t>28.05.2023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A2849C-236C-1692-1D7A-FEE0EB55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6D6689-8498-2FC2-24E4-757BD5BF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7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1142D4-F29C-B262-5AEE-2237EB60194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6350"/>
            <a:ext cx="12192000" cy="5181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2D1B3A-92EF-0C7A-2BAC-538AFB488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D6C7B3-39DD-B740-32FA-A16F19D82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770914-14FB-2556-F151-0F04939F1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fld id="{2732E4CB-F021-4DE4-87F8-062D97973001}" type="datetime1">
              <a:rPr lang="ru-RU" smtClean="0"/>
              <a:t>28.05.2023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B06EEE-6F5B-DB73-F3C0-AE8E08807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0D6AD2-8755-A3BF-02D2-A3ABBD7E3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31044" y="2986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Picture 14">
            <a:extLst>
              <a:ext uri="{FF2B5EF4-FFF2-40B4-BE49-F238E27FC236}">
                <a16:creationId xmlns:a16="http://schemas.microsoft.com/office/drawing/2014/main" id="{1E4547E6-9B94-D7C3-AABF-EF1819642B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7" y="105046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8FAC22D-CBF1-C85B-B1A7-47273E92511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7" y="945400"/>
            <a:ext cx="756000" cy="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1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70C0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1BCD2B2-0A29-825D-C3AD-4A907E5A8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870" y="1321393"/>
            <a:ext cx="10053763" cy="2928470"/>
          </a:xfrm>
        </p:spPr>
        <p:txBody>
          <a:bodyPr anchor="b">
            <a:normAutofit/>
          </a:bodyPr>
          <a:lstStyle/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Выпускная квалификационная работа бакалавра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на тему: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Impact" panose="020B0806030902050204" pitchFamily="34" charset="0"/>
              </a:rPr>
              <a:t>«Распределенная система криптографической защиты данных на основе эллиптических кривых»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F540554-811B-9541-4859-B726FE6A2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5589"/>
            <a:ext cx="10005951" cy="1915828"/>
          </a:xfrm>
        </p:spPr>
        <p:txBody>
          <a:bodyPr anchor="ctr">
            <a:normAutofit/>
          </a:bodyPr>
          <a:lstStyle/>
          <a:p>
            <a:pPr algn="l"/>
            <a:r>
              <a:rPr lang="ru-RU" sz="2000" b="1" dirty="0">
                <a:latin typeface="Arial Narrow" panose="020B0606020202030204" pitchFamily="34" charset="0"/>
              </a:rPr>
              <a:t>Студент группы М8О-411Б-19:</a:t>
            </a:r>
            <a:r>
              <a:rPr lang="ru-RU" sz="2000" dirty="0">
                <a:latin typeface="Arial Narrow" panose="020B0606020202030204" pitchFamily="34" charset="0"/>
              </a:rPr>
              <a:t>Тришин Дмитрий Александрович</a:t>
            </a:r>
          </a:p>
          <a:p>
            <a:pPr algn="l"/>
            <a:r>
              <a:rPr lang="ru-RU" sz="2000" b="1" dirty="0">
                <a:latin typeface="Arial Narrow" panose="020B0606020202030204" pitchFamily="34" charset="0"/>
              </a:rPr>
              <a:t>Научный руководитель:</a:t>
            </a:r>
            <a:r>
              <a:rPr lang="en-US" sz="2000" b="1" dirty="0">
                <a:latin typeface="Arial Narrow" panose="020B0606020202030204" pitchFamily="34" charset="0"/>
              </a:rPr>
              <a:t> </a:t>
            </a:r>
            <a:r>
              <a:rPr lang="ru-RU" sz="2000" dirty="0">
                <a:latin typeface="Arial Narrow" panose="020B0606020202030204" pitchFamily="34" charset="0"/>
              </a:rPr>
              <a:t>к</a:t>
            </a:r>
            <a:r>
              <a:rPr lang="ru-RU" sz="2000" dirty="0"/>
              <a:t>андидат </a:t>
            </a:r>
            <a:r>
              <a:rPr lang="ru-RU" sz="2000" dirty="0">
                <a:latin typeface="Arial Narrow" panose="020B0606020202030204" pitchFamily="34" charset="0"/>
              </a:rPr>
              <a:t>технических наук, </a:t>
            </a:r>
            <a:r>
              <a:rPr lang="ru-RU" sz="2000" dirty="0"/>
              <a:t>доцент каф</a:t>
            </a:r>
            <a:r>
              <a:rPr lang="en-US" sz="2000" dirty="0"/>
              <a:t>.</a:t>
            </a:r>
            <a:r>
              <a:rPr lang="ru-RU" sz="2000" dirty="0"/>
              <a:t> 806 МАИ </a:t>
            </a:r>
            <a:r>
              <a:rPr lang="ru-RU" sz="2000" dirty="0">
                <a:latin typeface="Arial Narrow" panose="020B0606020202030204" pitchFamily="34" charset="0"/>
              </a:rPr>
              <a:t>Романенков А. М</a:t>
            </a:r>
          </a:p>
          <a:p>
            <a:r>
              <a:rPr lang="ru-RU" sz="2000" dirty="0">
                <a:latin typeface="Arial Narrow" panose="020B0606020202030204" pitchFamily="34" charset="0"/>
              </a:rPr>
              <a:t>Москва – 2023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A5CE42-585F-790A-9326-3656C4167C0C}"/>
              </a:ext>
            </a:extLst>
          </p:cNvPr>
          <p:cNvSpPr txBox="1"/>
          <p:nvPr/>
        </p:nvSpPr>
        <p:spPr>
          <a:xfrm>
            <a:off x="1509690" y="216967"/>
            <a:ext cx="9763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Московский авиационный институт (национальный исследовательский университет)</a:t>
            </a:r>
          </a:p>
          <a:p>
            <a:pPr algn="ctr"/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Институт № 8 «Компьютерные науки и прикладная математика»</a:t>
            </a:r>
          </a:p>
          <a:p>
            <a:pPr algn="ctr"/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Кафедра № 806 «Вычислительная математика и программирование» </a:t>
            </a:r>
            <a:endParaRPr lang="ru-RU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2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8"/>
    </mc:Choice>
    <mc:Fallback xmlns="">
      <p:transition spd="slow" advTm="25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B6753-1551-A4BE-1BD5-43FC7B327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программной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B5E48D-E36C-F393-3E69-46A3E1D4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FA9B307-25B0-1D71-DE6E-2BEE86C7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10</a:t>
            </a:fld>
            <a:endParaRPr lang="ru-RU" sz="4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A870876-43E0-4E54-8F6F-2CC1FAB83C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46"/>
          <a:stretch/>
        </p:blipFill>
        <p:spPr>
          <a:xfrm>
            <a:off x="4246033" y="1893888"/>
            <a:ext cx="3699933" cy="37073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3F4656C-3F41-44B7-8A9B-46532C685048}"/>
              </a:ext>
            </a:extLst>
          </p:cNvPr>
          <p:cNvSpPr txBox="1"/>
          <p:nvPr/>
        </p:nvSpPr>
        <p:spPr>
          <a:xfrm>
            <a:off x="4432299" y="5606079"/>
            <a:ext cx="33273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atin typeface="Arial Narrow" panose="020B0606020202030204" pitchFamily="34" charset="0"/>
              </a:rPr>
              <a:t>Исходный код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156663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11</a:t>
            </a:fld>
            <a:endParaRPr lang="ru-RU" sz="4000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A2E1CFD-AA0B-4C7F-B499-670E2155EB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069"/>
          <a:stretch/>
        </p:blipFill>
        <p:spPr>
          <a:xfrm>
            <a:off x="2138936" y="1345620"/>
            <a:ext cx="3047328" cy="41773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141DED-E6A9-4605-AFFF-C09B0E22A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01" t="746" r="-231" b="-746"/>
          <a:stretch/>
        </p:blipFill>
        <p:spPr>
          <a:xfrm>
            <a:off x="6938006" y="1341000"/>
            <a:ext cx="3046343" cy="417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4014B1-FE4B-4BF5-B647-5DB4AA9BD532}"/>
              </a:ext>
            </a:extLst>
          </p:cNvPr>
          <p:cNvSpPr txBox="1"/>
          <p:nvPr/>
        </p:nvSpPr>
        <p:spPr>
          <a:xfrm>
            <a:off x="1181803" y="5464283"/>
            <a:ext cx="48379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Narrow" panose="020B0606020202030204" pitchFamily="34" charset="0"/>
              </a:rPr>
              <a:t>Авторизация существующего пользователя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8B562B-11D7-467F-A16D-7B9B680DCCB5}"/>
              </a:ext>
            </a:extLst>
          </p:cNvPr>
          <p:cNvSpPr txBox="1"/>
          <p:nvPr/>
        </p:nvSpPr>
        <p:spPr>
          <a:xfrm>
            <a:off x="6711737" y="5464283"/>
            <a:ext cx="35845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Narrow" panose="020B0606020202030204" pitchFamily="34" charset="0"/>
              </a:rPr>
              <a:t>Регистрация нового пользователя</a:t>
            </a:r>
          </a:p>
        </p:txBody>
      </p:sp>
    </p:spTree>
    <p:extLst>
      <p:ext uri="{BB962C8B-B14F-4D97-AF65-F5344CB8AC3E}">
        <p14:creationId xmlns:p14="http://schemas.microsoft.com/office/powerpoint/2010/main" val="334228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12</a:t>
            </a:fld>
            <a:endParaRPr lang="ru-RU" sz="4000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F97B97-F71C-4FBA-8E1F-B189F81FDB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5"/>
          <a:stretch/>
        </p:blipFill>
        <p:spPr bwMode="auto">
          <a:xfrm>
            <a:off x="775547" y="1589088"/>
            <a:ext cx="5545032" cy="38651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8D3CD5-5FD5-4099-A370-CFE0FBC0E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379" y="2578417"/>
            <a:ext cx="4541520" cy="17011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CB30A3-EA8C-4CF7-BA03-175D62DA1214}"/>
              </a:ext>
            </a:extLst>
          </p:cNvPr>
          <p:cNvSpPr txBox="1"/>
          <p:nvPr/>
        </p:nvSpPr>
        <p:spPr>
          <a:xfrm>
            <a:off x="1791539" y="5480688"/>
            <a:ext cx="351304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>
                <a:latin typeface="Arial Narrow" panose="020B0606020202030204" pitchFamily="34" charset="0"/>
              </a:rPr>
              <a:t>Основное окно мессенджера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08AC23-3703-41F5-8CEA-AA2EF0CE11D0}"/>
              </a:ext>
            </a:extLst>
          </p:cNvPr>
          <p:cNvSpPr txBox="1"/>
          <p:nvPr/>
        </p:nvSpPr>
        <p:spPr>
          <a:xfrm>
            <a:off x="7320334" y="4279582"/>
            <a:ext cx="391361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>
                <a:latin typeface="Arial Narrow" panose="020B0606020202030204" pitchFamily="34" charset="0"/>
              </a:rPr>
              <a:t>Электронная подпись документа</a:t>
            </a:r>
          </a:p>
        </p:txBody>
      </p:sp>
    </p:spTree>
    <p:extLst>
      <p:ext uri="{BB962C8B-B14F-4D97-AF65-F5344CB8AC3E}">
        <p14:creationId xmlns:p14="http://schemas.microsoft.com/office/powerpoint/2010/main" val="3154818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927218-E350-68EB-9732-1204CC07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результата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E6AEAE-E112-46E8-B4D4-D2CC8F903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Библиотека исходного кода для работы с эллиптическими кривыми над полями конечной характеристики</a:t>
            </a:r>
          </a:p>
          <a:p>
            <a:r>
              <a:rPr lang="ru-RU" dirty="0"/>
              <a:t>Криптосистема, состоящая и симметричного алгоритма шифрования и алгоритмов для работы с электронной подписью документа</a:t>
            </a:r>
          </a:p>
          <a:p>
            <a:r>
              <a:rPr lang="ru-RU" dirty="0"/>
              <a:t>Распределенная система, состоящая из основного приложения, сервиса базы данных и сервиса хранилища документов и сервиса электронной подписи документа</a:t>
            </a:r>
          </a:p>
          <a:p>
            <a:r>
              <a:rPr lang="ru-RU" dirty="0"/>
              <a:t>Приложение для ПК, работающее на ОС Windows, реализующее функции онлайн-чата для демонстрации работы распределенной системы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7525EC-7D0A-811F-4D4E-966867AA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A16A113-ECA5-65ED-5FFE-0B724D5A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13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591047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C8C3E-8A13-8583-50E5-43E8ACDC6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F2CAC8-BB4B-3FFE-8B16-3533DF2F9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</a:t>
            </a:r>
            <a:r>
              <a:rPr lang="ru-RU" dirty="0"/>
              <a:t> Большое количество интернет-ресурсов, которыми ежедневно пользуются десятки миллионов пользователей, представляют из себя распределенные системы, состоящие из множества различных сервисов. Сервисы распределенной системы постоянно обмениваются информацией по различным каналам связи, что создает уязвимые места и ставит под угрозу защищенность передаваемых данным.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ru-RU" dirty="0"/>
              <a:t>Разработка распределенной системы с использованием алгоритмов шифрования на основе эллиптических кривых является актуальной темой для изучения и развития, поскольку позволяет обеспечить надежную защиту данных в распределенных системах.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AED8D8-59C6-F33C-2229-C65B0C8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F58BB2-7F3D-3816-B911-66F92309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2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8028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481CD-4F2C-E0FB-1E82-972ABE52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069B9-C69E-9AE5-0D0E-65A9DBA3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b="1" dirty="0">
                <a:latin typeface="+mn-lt"/>
              </a:rPr>
              <a:t>Цель</a:t>
            </a:r>
            <a:r>
              <a:rPr lang="en-US" b="1" dirty="0">
                <a:latin typeface="+mn-lt"/>
              </a:rPr>
              <a:t>: </a:t>
            </a:r>
            <a:r>
              <a:rPr lang="ru-RU" sz="2400" dirty="0"/>
              <a:t>разработка распределенной системы с использованием алгоритмов шифрования на основе на эллиптических кривых над полями конечной характеристики</a:t>
            </a:r>
          </a:p>
          <a:p>
            <a:pPr marL="0" indent="0">
              <a:buNone/>
            </a:pPr>
            <a:r>
              <a:rPr lang="ru-RU" b="1" dirty="0">
                <a:latin typeface="+mn-lt"/>
              </a:rPr>
              <a:t>Задачи:</a:t>
            </a:r>
          </a:p>
          <a:p>
            <a:pPr lvl="1"/>
            <a:r>
              <a:rPr lang="ru-RU" dirty="0"/>
              <a:t>Исследование и выбор оптимальных алгоритмов шифрования на основе эллиптических кривых</a:t>
            </a:r>
          </a:p>
          <a:p>
            <a:pPr lvl="1"/>
            <a:r>
              <a:rPr lang="ru-RU" dirty="0"/>
              <a:t>Реализация симметричного алгоритма шифрования и алгоритма электронной подписи для создания гибридной системы защиты данных</a:t>
            </a:r>
          </a:p>
          <a:p>
            <a:pPr lvl="1"/>
            <a:r>
              <a:rPr lang="ru-RU" dirty="0"/>
              <a:t>Разработка распределенной системы с применением криптографической системой защиты данных</a:t>
            </a:r>
            <a:endParaRPr lang="en-US" dirty="0"/>
          </a:p>
          <a:p>
            <a:pPr lvl="1"/>
            <a:r>
              <a:rPr lang="ru-RU" dirty="0"/>
              <a:t>Разработка приложения для демонстрации работы распределенной системы</a:t>
            </a:r>
          </a:p>
          <a:p>
            <a:pPr lvl="1"/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69AFD-303B-5D3B-B661-59FB550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235E21-377E-C489-A127-2D430D3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3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359344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C74A9-0176-F8D9-1D77-F2AFD0028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3985C-B853-2AF6-CF10-58AB248A5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>
                <a:latin typeface="+mn-lt"/>
              </a:rPr>
              <a:t>Дано:</a:t>
            </a:r>
          </a:p>
          <a:p>
            <a:pPr lvl="1"/>
            <a:r>
              <a:rPr lang="ru-RU" dirty="0"/>
              <a:t>Эллиптическая кривая над полем конечной характеристики</a:t>
            </a:r>
          </a:p>
          <a:p>
            <a:pPr lvl="1"/>
            <a:r>
              <a:rPr lang="ru-RU" dirty="0"/>
              <a:t>Поток данных общего характера</a:t>
            </a:r>
          </a:p>
          <a:p>
            <a:pPr lvl="1"/>
            <a:r>
              <a:rPr lang="ru-RU" dirty="0"/>
              <a:t>Документ и электронная подпись документа</a:t>
            </a:r>
          </a:p>
          <a:p>
            <a:pPr marL="0" indent="0">
              <a:buNone/>
            </a:pPr>
            <a:r>
              <a:rPr lang="ru-RU" b="1" dirty="0">
                <a:latin typeface="+mn-lt"/>
              </a:rPr>
              <a:t>Необходимо</a:t>
            </a:r>
            <a:r>
              <a:rPr lang="en-US" b="1" dirty="0">
                <a:latin typeface="+mn-lt"/>
              </a:rPr>
              <a:t>:</a:t>
            </a:r>
            <a:endParaRPr lang="ru-RU" b="1" dirty="0">
              <a:latin typeface="+mn-lt"/>
            </a:endParaRPr>
          </a:p>
          <a:p>
            <a:pPr lvl="1"/>
            <a:r>
              <a:rPr lang="ru-RU" dirty="0"/>
              <a:t>Разработать криптографическую систему защиты данных с применением эллиптических кривых</a:t>
            </a:r>
          </a:p>
          <a:p>
            <a:pPr lvl="1"/>
            <a:r>
              <a:rPr lang="ru-RU" dirty="0"/>
              <a:t>Разработать распределенную систему, реализующую защищенную передачу и хранение данных пользователей с помощью разработанной криптографической системы</a:t>
            </a:r>
          </a:p>
          <a:p>
            <a:pPr marL="457200" lvl="1" indent="0">
              <a:buNone/>
            </a:pP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25F63F-54D2-1647-B4D2-332B3513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0F784FB-6C6F-A1CC-D79E-0E4B6B59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4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162407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E5DC-3BDE-8520-3FEA-015702F6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Логика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2993DB-48FB-CD14-F72E-1A3B8CDBC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Разработка математической библиотеки исходного кода для работы с эллиптическими кривыми над полями конечной характеристики</a:t>
            </a:r>
          </a:p>
          <a:p>
            <a:r>
              <a:rPr lang="ru-RU" dirty="0"/>
              <a:t>Проектирование архитектуры распределенной системы и криптографической системы, обеспечивающей безопасную передачу и хранение данных</a:t>
            </a:r>
          </a:p>
          <a:p>
            <a:r>
              <a:rPr lang="ru-RU" dirty="0"/>
              <a:t>Разработка криптографической системы и распределенной системы с учетом балансировки нагрузки</a:t>
            </a:r>
            <a:endParaRPr lang="en-US" dirty="0"/>
          </a:p>
          <a:p>
            <a:r>
              <a:rPr lang="ru-RU" dirty="0"/>
              <a:t>Разработка приложения для ПК для демонстрации работы реализованной системы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7C62F1-D100-E20B-F3ED-341D9B31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486F-444F-2639-3C90-49599497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5</a:t>
            </a:fld>
            <a:endParaRPr lang="ru-RU" sz="4000" dirty="0"/>
          </a:p>
        </p:txBody>
      </p:sp>
    </p:spTree>
    <p:extLst>
      <p:ext uri="{BB962C8B-B14F-4D97-AF65-F5344CB8AC3E}">
        <p14:creationId xmlns:p14="http://schemas.microsoft.com/office/powerpoint/2010/main" val="298948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DBCE2A-6269-4055-98E3-31A13F317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380"/>
            <a:ext cx="10515600" cy="1325563"/>
          </a:xfrm>
        </p:spPr>
        <p:txBody>
          <a:bodyPr/>
          <a:lstStyle/>
          <a:p>
            <a:r>
              <a:rPr lang="ru-RU" dirty="0"/>
              <a:t>Стек технологий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907A8B-C4AE-A90F-75C6-C1F1DE0E9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02398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ru-RU" dirty="0"/>
              <a:t>Язык программирования</a:t>
            </a:r>
            <a:r>
              <a:rPr lang="en-US" dirty="0"/>
              <a:t>: C#,</a:t>
            </a:r>
            <a:r>
              <a:rPr lang="ru-RU" dirty="0"/>
              <a:t> </a:t>
            </a:r>
            <a:r>
              <a:rPr lang="en-US" dirty="0"/>
              <a:t>XAML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B574EA-C945-7744-2B91-426C9E1E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5E06FF-FCB0-7174-58D6-7AE50B9C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6</a:t>
            </a:fld>
            <a:endParaRPr lang="ru-RU" sz="4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3458DD-C199-45B3-BDF0-0A744FAF3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000" y="2106835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rmation WPF .NET : XAML sous Windows – Ambient IT">
            <a:extLst>
              <a:ext uri="{FF2B5EF4-FFF2-40B4-BE49-F238E27FC236}">
                <a16:creationId xmlns:a16="http://schemas.microsoft.com/office/drawing/2014/main" id="{E91BA2F8-94CA-4D53-959B-0761B1309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872" y="4573021"/>
            <a:ext cx="123428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D0EA73A-8BE0-422E-B971-211F4B9D4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375" y="4629293"/>
            <a:ext cx="10472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itHub - ThreeMammals/Ocelot.Administration: Repo for Ocelot's  administration API and IdentityServer integration that comes with it">
            <a:extLst>
              <a:ext uri="{FF2B5EF4-FFF2-40B4-BE49-F238E27FC236}">
                <a16:creationId xmlns:a16="http://schemas.microsoft.com/office/drawing/2014/main" id="{024BC9E0-C35B-4F3E-B873-EB65B0BBA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6842" y="4600745"/>
            <a:ext cx="911804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Press and Media Resources - Docker">
            <a:extLst>
              <a:ext uri="{FF2B5EF4-FFF2-40B4-BE49-F238E27FC236}">
                <a16:creationId xmlns:a16="http://schemas.microsoft.com/office/drawing/2014/main" id="{44F97E5E-4959-45D6-B4AF-88BA3DEE1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863" y="4573021"/>
            <a:ext cx="1262249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71CB47B-7D80-46B0-A0D7-BA906F17C2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368" y="4690745"/>
            <a:ext cx="1234287" cy="900000"/>
          </a:xfrm>
          <a:prstGeom prst="rect">
            <a:avLst/>
          </a:prstGeom>
        </p:spPr>
      </p:pic>
      <p:pic>
        <p:nvPicPr>
          <p:cNvPr id="3074" name="Picture 2" descr="My First XAML Tips for the Universal Windows Platform - davidpritchard.org">
            <a:extLst>
              <a:ext uri="{FF2B5EF4-FFF2-40B4-BE49-F238E27FC236}">
                <a16:creationId xmlns:a16="http://schemas.microsoft.com/office/drawing/2014/main" id="{579BAC1A-E7C0-42A9-A500-33CD0AC87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625" y="2463133"/>
            <a:ext cx="1273043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Объект 2">
            <a:extLst>
              <a:ext uri="{FF2B5EF4-FFF2-40B4-BE49-F238E27FC236}">
                <a16:creationId xmlns:a16="http://schemas.microsoft.com/office/drawing/2014/main" id="{24D5E93A-6D22-4A8F-8E54-27C1910E6234}"/>
              </a:ext>
            </a:extLst>
          </p:cNvPr>
          <p:cNvSpPr txBox="1">
            <a:spLocks/>
          </p:cNvSpPr>
          <p:nvPr/>
        </p:nvSpPr>
        <p:spPr>
          <a:xfrm>
            <a:off x="838200" y="3851665"/>
            <a:ext cx="11167533" cy="564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ru-RU" dirty="0"/>
              <a:t>Инструменты разработки</a:t>
            </a:r>
            <a:r>
              <a:rPr lang="en-US" dirty="0"/>
              <a:t>: ASP.NET, WPF,  PostgreSQL, Ocelot, Docker</a:t>
            </a:r>
          </a:p>
        </p:txBody>
      </p:sp>
    </p:spTree>
    <p:extLst>
      <p:ext uri="{BB962C8B-B14F-4D97-AF65-F5344CB8AC3E}">
        <p14:creationId xmlns:p14="http://schemas.microsoft.com/office/powerpoint/2010/main" val="407735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C8C3E-8A13-8583-50E5-43E8ACDC6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Теоретическое введение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8F2CAC8-BB4B-3FFE-8B16-3533DF2F9B9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987249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ru-RU" sz="2400" b="1" dirty="0"/>
                  <a:t>Эллиптическая кривая </a:t>
                </a:r>
                <a:r>
                  <a:rPr lang="ru-RU" sz="2400" dirty="0"/>
                  <a:t>– это множество точек, удовлетворяющих уравнению</a:t>
                </a:r>
                <a:r>
                  <a:rPr lang="en-US" sz="2400" dirty="0"/>
                  <a:t>:</a:t>
                </a:r>
                <a:endParaRPr lang="ru-RU" sz="2400" dirty="0"/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ru-RU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  <m: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𝒂𝒙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𝒃</m:t>
                    </m:r>
                  </m:oMath>
                </a14:m>
                <a:r>
                  <a:rPr lang="ru-RU" sz="2400" dirty="0"/>
                  <a:t>,</a:t>
                </a:r>
              </a:p>
              <a:p>
                <a:pPr marL="0" indent="0" algn="just">
                  <a:buNone/>
                </a:pPr>
                <a:r>
                  <a:rPr lang="ru-RU" sz="2400" dirty="0"/>
                  <a:t>где </a:t>
                </a:r>
                <a:r>
                  <a:rPr lang="en-US" sz="2400" dirty="0"/>
                  <a:t>a </a:t>
                </a:r>
                <a:r>
                  <a:rPr lang="ru-RU" sz="2400" dirty="0"/>
                  <a:t>и </a:t>
                </a:r>
                <a:r>
                  <a:rPr lang="en-US" sz="2400" dirty="0"/>
                  <a:t>b – </a:t>
                </a:r>
                <a:r>
                  <a:rPr lang="ru-RU" sz="2400" dirty="0"/>
                  <a:t>константы, определяющие вид кривой</a:t>
                </a:r>
                <a:r>
                  <a:rPr lang="en-US" sz="2400" dirty="0"/>
                  <a:t>.</a:t>
                </a:r>
              </a:p>
              <a:p>
                <a:pPr marL="0" indent="0" algn="just">
                  <a:buNone/>
                </a:pPr>
                <a:endParaRPr lang="en-US" sz="2400" dirty="0"/>
              </a:p>
              <a:p>
                <a:pPr marL="0" indent="0" algn="just">
                  <a:buNone/>
                </a:pPr>
                <a:r>
                  <a:rPr lang="ru-RU" sz="2400" dirty="0"/>
                  <a:t>Эллиптическую кривую можно определить </a:t>
                </a:r>
                <a:r>
                  <a:rPr lang="ru-RU" sz="2400" b="1" dirty="0"/>
                  <a:t>над</a:t>
                </a:r>
                <a:r>
                  <a:rPr lang="en-US" sz="2400" b="1" dirty="0"/>
                  <a:t> </a:t>
                </a:r>
                <a:r>
                  <a:rPr lang="ru-RU" sz="2400" b="1" dirty="0"/>
                  <a:t>полем конечной характеристики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sub>
                    </m:sSub>
                  </m:oMath>
                </a14:m>
                <a:r>
                  <a:rPr lang="en-US" sz="2400" dirty="0"/>
                  <a:t>, </a:t>
                </a:r>
                <a:r>
                  <a:rPr lang="ru-RU" sz="2400" dirty="0"/>
                  <a:t>где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𝑞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p>
                    </m:sSup>
                  </m:oMath>
                </a14:m>
                <a:r>
                  <a:rPr lang="en-US" sz="2400" dirty="0"/>
                  <a:t>, </a:t>
                </a:r>
                <a:r>
                  <a:rPr lang="ru-RU" sz="2400" dirty="0"/>
                  <a:t>а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400" dirty="0"/>
                  <a:t> – </a:t>
                </a:r>
                <a:r>
                  <a:rPr lang="ru-RU" sz="2400" dirty="0"/>
                  <a:t>простое число.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48F2CAC8-BB4B-3FFE-8B16-3533DF2F9B9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987249" cy="4351338"/>
              </a:xfrm>
              <a:blipFill>
                <a:blip r:embed="rId2"/>
                <a:stretch>
                  <a:fillRect l="-1396" t="-1961" r="-130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AED8D8-59C6-F33C-2229-C65B0C8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F58BB2-7F3D-3816-B911-66F92309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799" y="-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7</a:t>
            </a:fld>
            <a:endParaRPr lang="ru-RU" sz="40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81124CA-3B6C-4B7B-A38E-474CF0D03A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2" r="56287" b="73768"/>
          <a:stretch/>
        </p:blipFill>
        <p:spPr bwMode="auto">
          <a:xfrm>
            <a:off x="8693889" y="511629"/>
            <a:ext cx="2831057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>
            <a:extLst>
              <a:ext uri="{FF2B5EF4-FFF2-40B4-BE49-F238E27FC236}">
                <a16:creationId xmlns:a16="http://schemas.microsoft.com/office/drawing/2014/main" id="{53881BA7-3A05-4B04-9DC2-03F8612373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08" r="9153" b="73768"/>
          <a:stretch/>
        </p:blipFill>
        <p:spPr bwMode="auto">
          <a:xfrm>
            <a:off x="8492502" y="3296963"/>
            <a:ext cx="2770415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066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8</a:t>
            </a:fld>
            <a:endParaRPr lang="ru-RU" sz="4000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EB2BE274-7938-4931-B31F-A59879A4B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Тут описать алгоритм шифрования</a:t>
            </a:r>
          </a:p>
        </p:txBody>
      </p:sp>
    </p:spTree>
    <p:extLst>
      <p:ext uri="{BB962C8B-B14F-4D97-AF65-F5344CB8AC3E}">
        <p14:creationId xmlns:p14="http://schemas.microsoft.com/office/powerpoint/2010/main" val="21457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1"/>
            <a:ext cx="2743200" cy="720000"/>
          </a:xfrm>
        </p:spPr>
        <p:txBody>
          <a:bodyPr/>
          <a:lstStyle/>
          <a:p>
            <a:fld id="{AA122864-3AA6-4297-8698-F1729B8C224A}" type="slidenum">
              <a:rPr lang="ru-RU" sz="4000" smtClean="0"/>
              <a:t>9</a:t>
            </a:fld>
            <a:endParaRPr lang="ru-RU" sz="4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EDE3396-0237-4225-ADE2-9EFD3C3A38FD}"/>
              </a:ext>
            </a:extLst>
          </p:cNvPr>
          <p:cNvSpPr txBox="1"/>
          <p:nvPr/>
        </p:nvSpPr>
        <p:spPr>
          <a:xfrm>
            <a:off x="3712634" y="5817543"/>
            <a:ext cx="4766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Arial Narrow" panose="020B0606020202030204" pitchFamily="34" charset="0"/>
              </a:rPr>
              <a:t>Архитектура распределенной системы</a:t>
            </a: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3D7D5DE2-454E-4DC1-AC67-A67A770C4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887" y="1295400"/>
            <a:ext cx="7256960" cy="451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122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3761</TotalTime>
  <Words>594</Words>
  <Application>Microsoft Office PowerPoint</Application>
  <PresentationFormat>Широкоэкранный</PresentationFormat>
  <Paragraphs>82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Arial Narrow</vt:lpstr>
      <vt:lpstr>Calibri</vt:lpstr>
      <vt:lpstr>Cambria Math</vt:lpstr>
      <vt:lpstr>Impact</vt:lpstr>
      <vt:lpstr>Тема Office</vt:lpstr>
      <vt:lpstr>Выпускная квалификационная работа бакалавра на тему: «Распределенная система криптографической защиты данных на основе эллиптических кривых»</vt:lpstr>
      <vt:lpstr>Актуальность темы</vt:lpstr>
      <vt:lpstr>Цель и задача работы</vt:lpstr>
      <vt:lpstr>Постановка задачи</vt:lpstr>
      <vt:lpstr>Логика работы</vt:lpstr>
      <vt:lpstr>Стек технологий</vt:lpstr>
      <vt:lpstr>Теоретическое введение</vt:lpstr>
      <vt:lpstr>Алгоритм решения задачи</vt:lpstr>
      <vt:lpstr>Архитектура решения</vt:lpstr>
      <vt:lpstr>Описание программной разработки</vt:lpstr>
      <vt:lpstr>Результаты разработки</vt:lpstr>
      <vt:lpstr>Результаты разработки</vt:lpstr>
      <vt:lpstr>Оценка результата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бакалавра на тему: «Название выпускной  квалификационной работы»</dc:title>
  <dc:creator>4562</dc:creator>
  <cp:lastModifiedBy>newmersedez</cp:lastModifiedBy>
  <cp:revision>75</cp:revision>
  <dcterms:created xsi:type="dcterms:W3CDTF">2023-03-28T19:07:26Z</dcterms:created>
  <dcterms:modified xsi:type="dcterms:W3CDTF">2023-05-28T20:18:27Z</dcterms:modified>
</cp:coreProperties>
</file>

<file path=docProps/thumbnail.jpeg>
</file>